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</p:sldIdLst>
  <p:sldSz cy="5143500" cx="9144000"/>
  <p:notesSz cx="6858000" cy="9144000"/>
  <p:embeddedFontLst>
    <p:embeddedFont>
      <p:font typeface="Helvetica Neue"/>
      <p:regular r:id="rId120"/>
      <p:bold r:id="rId121"/>
      <p:italic r:id="rId122"/>
      <p:boldItalic r:id="rId123"/>
    </p:embeddedFont>
    <p:embeddedFont>
      <p:font typeface="Helvetica Neue Light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28" roundtripDataSignature="AMtx7mgn7UL+pXZOevCc1WzaooCQxJGc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18998B-37FE-41E0-829E-B3336ABA7F0D}">
  <a:tblStyle styleId="{5E18998B-37FE-41E0-829E-B3336ABA7F0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8" Type="http://customschemas.google.com/relationships/presentationmetadata" Target="metadata"/><Relationship Id="rId127" Type="http://schemas.openxmlformats.org/officeDocument/2006/relationships/font" Target="fonts/HelveticaNeueLight-boldItalic.fntdata"/><Relationship Id="rId126" Type="http://schemas.openxmlformats.org/officeDocument/2006/relationships/font" Target="fonts/HelveticaNeueLight-italic.fntdata"/><Relationship Id="rId26" Type="http://schemas.openxmlformats.org/officeDocument/2006/relationships/slide" Target="slides/slide20.xml"/><Relationship Id="rId121" Type="http://schemas.openxmlformats.org/officeDocument/2006/relationships/font" Target="fonts/HelveticaNeue-bold.fntdata"/><Relationship Id="rId25" Type="http://schemas.openxmlformats.org/officeDocument/2006/relationships/slide" Target="slides/slide19.xml"/><Relationship Id="rId120" Type="http://schemas.openxmlformats.org/officeDocument/2006/relationships/font" Target="fonts/HelveticaNeu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HelveticaNeueLight-bold.fntdata"/><Relationship Id="rId29" Type="http://schemas.openxmlformats.org/officeDocument/2006/relationships/slide" Target="slides/slide23.xml"/><Relationship Id="rId124" Type="http://schemas.openxmlformats.org/officeDocument/2006/relationships/font" Target="fonts/HelveticaNeueLight-regular.fntdata"/><Relationship Id="rId123" Type="http://schemas.openxmlformats.org/officeDocument/2006/relationships/font" Target="fonts/HelveticaNeue-boldItalic.fntdata"/><Relationship Id="rId122" Type="http://schemas.openxmlformats.org/officeDocument/2006/relationships/font" Target="fonts/HelveticaNeue-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0" name="Google Shape;1040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9" name="Google Shape;1049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8" name="Google Shape;1058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5" name="Google Shape;1065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2" name="Google Shape;1072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0" name="Google Shape;1080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7" name="Google Shape;1087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8" name="Google Shape;1098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5" name="Google Shape;1105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2" name="Google Shape;1112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5" name="Google Shape;1145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842c836f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842c836f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6445e35f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6445e35f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8e7704e5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a8e7704e5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6" name="Google Shape;696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5" name="Google Shape;705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8" name="Google Shape;728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842c83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842c83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1" name="Google Shape;751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4" name="Google Shape;774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7" name="Google Shape;797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6" name="Google Shape;846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0" name="Google Shape;860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3" name="Google Shape;1033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- 상단">
  <p:cSld name="제목 - 상단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3"/>
          <p:cNvSpPr txBox="1"/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9" name="Google Shape;19;p1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46.png"/><Relationship Id="rId5" Type="http://schemas.openxmlformats.org/officeDocument/2006/relationships/image" Target="../media/image138.png"/><Relationship Id="rId6" Type="http://schemas.openxmlformats.org/officeDocument/2006/relationships/image" Target="../media/image14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2.png"/><Relationship Id="rId4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138.png"/><Relationship Id="rId6" Type="http://schemas.openxmlformats.org/officeDocument/2006/relationships/image" Target="../media/image14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3.png"/><Relationship Id="rId4" Type="http://schemas.openxmlformats.org/officeDocument/2006/relationships/image" Target="../media/image14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4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68.png"/><Relationship Id="rId4" Type="http://schemas.openxmlformats.org/officeDocument/2006/relationships/image" Target="../media/image145.png"/><Relationship Id="rId5" Type="http://schemas.openxmlformats.org/officeDocument/2006/relationships/image" Target="../media/image15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5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53.png"/><Relationship Id="rId5" Type="http://schemas.openxmlformats.org/officeDocument/2006/relationships/image" Target="../media/image155.png"/><Relationship Id="rId6" Type="http://schemas.openxmlformats.org/officeDocument/2006/relationships/image" Target="../media/image143.png"/><Relationship Id="rId7" Type="http://schemas.openxmlformats.org/officeDocument/2006/relationships/image" Target="../media/image150.png"/><Relationship Id="rId8" Type="http://schemas.openxmlformats.org/officeDocument/2006/relationships/image" Target="../media/image17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6.png"/><Relationship Id="rId4" Type="http://schemas.openxmlformats.org/officeDocument/2006/relationships/image" Target="../media/image15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6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60.png"/><Relationship Id="rId5" Type="http://schemas.openxmlformats.org/officeDocument/2006/relationships/image" Target="../media/image170.png"/><Relationship Id="rId6" Type="http://schemas.openxmlformats.org/officeDocument/2006/relationships/image" Target="../media/image166.png"/><Relationship Id="rId7" Type="http://schemas.openxmlformats.org/officeDocument/2006/relationships/image" Target="../media/image165.png"/><Relationship Id="rId8" Type="http://schemas.openxmlformats.org/officeDocument/2006/relationships/image" Target="../media/image17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6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://www.yes24.com/Product/Goods/34970929?Acode=101" TargetMode="External"/><Relationship Id="rId4" Type="http://schemas.openxmlformats.org/officeDocument/2006/relationships/hyperlink" Target="http://www.yes24.com/Product/Goods/72173703" TargetMode="External"/><Relationship Id="rId5" Type="http://schemas.openxmlformats.org/officeDocument/2006/relationships/hyperlink" Target="https://www.edwith.org/boostcourse-dl-tensorflow/joinLectures/22150" TargetMode="External"/><Relationship Id="rId6" Type="http://schemas.openxmlformats.org/officeDocument/2006/relationships/hyperlink" Target="https://github.com/ilguy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hyperlink" Target="https://en.wikipedia.org/wiki/Linear_regressio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hyperlink" Target="https://medium.com/@divakar_239/stochastic-vs-batch-gradient-descent-8820568eada1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64.png"/><Relationship Id="rId7" Type="http://schemas.openxmlformats.org/officeDocument/2006/relationships/image" Target="../media/image59.png"/><Relationship Id="rId8" Type="http://schemas.openxmlformats.org/officeDocument/2006/relationships/hyperlink" Target="https://blog.paperspace.com/intro-to-optimization-in-deep-learning-gradient-descent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87.png"/><Relationship Id="rId5" Type="http://schemas.openxmlformats.org/officeDocument/2006/relationships/image" Target="../media/image60.png"/><Relationship Id="rId6" Type="http://schemas.openxmlformats.org/officeDocument/2006/relationships/image" Target="../media/image67.png"/><Relationship Id="rId7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Relationship Id="rId4" Type="http://schemas.openxmlformats.org/officeDocument/2006/relationships/hyperlink" Target="https://en.wikipedia.org/wiki/Sigmoid_function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9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6.png"/><Relationship Id="rId4" Type="http://schemas.openxmlformats.org/officeDocument/2006/relationships/image" Target="../media/image111.png"/><Relationship Id="rId5" Type="http://schemas.openxmlformats.org/officeDocument/2006/relationships/hyperlink" Target="http://www.jeski.world/" TargetMode="External"/><Relationship Id="rId6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Relationship Id="rId4" Type="http://schemas.openxmlformats.org/officeDocument/2006/relationships/hyperlink" Target="https://towardsdatascience.com/introduction-to-logistic-regression-66248243c148" TargetMode="External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87.png"/><Relationship Id="rId8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png"/><Relationship Id="rId4" Type="http://schemas.openxmlformats.org/officeDocument/2006/relationships/image" Target="../media/image91.png"/><Relationship Id="rId5" Type="http://schemas.openxmlformats.org/officeDocument/2006/relationships/image" Target="../media/image89.png"/><Relationship Id="rId6" Type="http://schemas.openxmlformats.org/officeDocument/2006/relationships/image" Target="../media/image9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9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9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4.png"/><Relationship Id="rId4" Type="http://schemas.openxmlformats.org/officeDocument/2006/relationships/image" Target="../media/image89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0.png"/><Relationship Id="rId4" Type="http://schemas.openxmlformats.org/officeDocument/2006/relationships/hyperlink" Target="https://leonardoaraujosantos.gitbooks.io/artificial-inteligence/content/neural_networks.html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4.png"/><Relationship Id="rId4" Type="http://schemas.openxmlformats.org/officeDocument/2006/relationships/hyperlink" Target="http://neuralnetworksanddeeplearning.com/chap2.html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Relationship Id="rId5" Type="http://schemas.openxmlformats.org/officeDocument/2006/relationships/hyperlink" Target="http://neuralnetworksanddeeplearning.com/chap2.html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png"/><Relationship Id="rId4" Type="http://schemas.openxmlformats.org/officeDocument/2006/relationships/image" Target="../media/image99.png"/><Relationship Id="rId5" Type="http://schemas.openxmlformats.org/officeDocument/2006/relationships/hyperlink" Target="http://neuralnetworksanddeeplearning.com/chap2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4.png"/><Relationship Id="rId4" Type="http://schemas.openxmlformats.org/officeDocument/2006/relationships/image" Target="../media/image100.png"/><Relationship Id="rId5" Type="http://schemas.openxmlformats.org/officeDocument/2006/relationships/hyperlink" Target="http://neuralnetworksanddeeplearning.com/chap2.html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4.png"/><Relationship Id="rId4" Type="http://schemas.openxmlformats.org/officeDocument/2006/relationships/image" Target="../media/image103.png"/><Relationship Id="rId5" Type="http://schemas.openxmlformats.org/officeDocument/2006/relationships/hyperlink" Target="http://neuralnetworksanddeeplearning.com/chap2.html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Relationship Id="rId5" Type="http://schemas.openxmlformats.org/officeDocument/2006/relationships/image" Target="../media/image109.png"/><Relationship Id="rId6" Type="http://schemas.openxmlformats.org/officeDocument/2006/relationships/image" Target="../media/image114.png"/><Relationship Id="rId7" Type="http://schemas.openxmlformats.org/officeDocument/2006/relationships/image" Target="../media/image117.png"/><Relationship Id="rId8" Type="http://schemas.openxmlformats.org/officeDocument/2006/relationships/hyperlink" Target="http://neuralnetworksanddeeplearning.com/chap2.html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4.png"/><Relationship Id="rId4" Type="http://schemas.openxmlformats.org/officeDocument/2006/relationships/hyperlink" Target="http://neuralnetworksanddeeplearning.com/chap2.html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4.png"/><Relationship Id="rId4" Type="http://schemas.openxmlformats.org/officeDocument/2006/relationships/image" Target="../media/image124.png"/><Relationship Id="rId5" Type="http://schemas.openxmlformats.org/officeDocument/2006/relationships/image" Target="../media/image126.png"/><Relationship Id="rId6" Type="http://schemas.openxmlformats.org/officeDocument/2006/relationships/hyperlink" Target="http://neuralnetworksanddeeplearning.com/chap2.html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6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3.png"/><Relationship Id="rId4" Type="http://schemas.openxmlformats.org/officeDocument/2006/relationships/image" Target="../media/image1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7.png"/><Relationship Id="rId4" Type="http://schemas.openxmlformats.org/officeDocument/2006/relationships/image" Target="../media/image3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8.png"/><Relationship Id="rId4" Type="http://schemas.openxmlformats.org/officeDocument/2006/relationships/image" Target="../media/image3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 Neural Network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이진분류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725" y="1017725"/>
            <a:ext cx="76089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6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3" name="Google Shape;104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44" name="Google Shape;104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825" y="1055900"/>
            <a:ext cx="8252425" cy="36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4275" y="1089950"/>
            <a:ext cx="2524900" cy="12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3025" y="3979503"/>
            <a:ext cx="4930726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31" y="1097581"/>
            <a:ext cx="8337551" cy="359172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97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3" name="Google Shape;105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4" name="Google Shape;1054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4275" y="1089950"/>
            <a:ext cx="2524900" cy="12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3025" y="3979503"/>
            <a:ext cx="4930726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61" name="Google Shape;106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437250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1383" y="1017725"/>
            <a:ext cx="3870906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9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68" name="Google Shape;106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69" name="Google Shape;1069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8186793" cy="36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75" name="Google Shape;107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458725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855" y="2054075"/>
            <a:ext cx="3940244" cy="231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8996" y="1364025"/>
            <a:ext cx="2466354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1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83" name="Google Shape;1083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84" name="Google Shape;1084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8024018" cy="36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2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0" name="Google Shape;1090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1" name="Google Shape;1091;p102"/>
          <p:cNvPicPr preferRelativeResize="0"/>
          <p:nvPr/>
        </p:nvPicPr>
        <p:blipFill rotWithShape="1">
          <a:blip r:embed="rId4">
            <a:alphaModFix/>
          </a:blip>
          <a:srcRect b="0" l="0" r="55571" t="46484"/>
          <a:stretch/>
        </p:blipFill>
        <p:spPr>
          <a:xfrm>
            <a:off x="311700" y="1598175"/>
            <a:ext cx="3564999" cy="1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1525" y="2929993"/>
            <a:ext cx="1903088" cy="73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7050" y="3675875"/>
            <a:ext cx="4499849" cy="80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5288" y="813125"/>
            <a:ext cx="1955578" cy="7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7050" y="1551375"/>
            <a:ext cx="4368656" cy="8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01" name="Google Shape;110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4440126" cy="36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9750" y="1200650"/>
            <a:ext cx="3539501" cy="30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4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8" name="Google Shape;1108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09" name="Google Shape;1109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7740073" cy="36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5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5" name="Google Shape;1115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16" name="Google Shape;1116;p105"/>
          <p:cNvPicPr preferRelativeResize="0"/>
          <p:nvPr/>
        </p:nvPicPr>
        <p:blipFill rotWithShape="1">
          <a:blip r:embed="rId4">
            <a:alphaModFix/>
          </a:blip>
          <a:srcRect b="49530" l="0" r="56011" t="0"/>
          <a:stretch/>
        </p:blipFill>
        <p:spPr>
          <a:xfrm>
            <a:off x="311700" y="1742700"/>
            <a:ext cx="3404748" cy="18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8850" y="1095288"/>
            <a:ext cx="939663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8850" y="1742700"/>
            <a:ext cx="3968501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8850" y="2952750"/>
            <a:ext cx="1011982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68850" y="3652202"/>
            <a:ext cx="3911857" cy="7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이진분류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46" y="1093925"/>
            <a:ext cx="827972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6" name="Google Shape;1126;p106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88" y="1141677"/>
            <a:ext cx="7919824" cy="34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Network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3" name="Google Shape;1133;p107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4" name="Google Shape;113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125" y="1158677"/>
            <a:ext cx="7110149" cy="34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Network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0" name="Google Shape;1140;p108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08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2" name="Google Shape;114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48" y="1345965"/>
            <a:ext cx="8439551" cy="30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참고자료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8" name="Google Shape;1148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1, 2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3"/>
              </a:rPr>
              <a:t>http://www.yes24.com/Product/Goods/34970929?Acode=101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4"/>
              </a:rPr>
              <a:t>http://www.yes24.com/Product/Goods/72173703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시즌2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5"/>
              </a:rPr>
              <a:t>https://www.edwith.org/boostcourse-dl-tensorflow/joinLectures/22150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모두의 연구소 이일구, 윤성진님(CRAS Lab) 강의 자료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https://github.com/ilguyi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4" name="Google Shape;1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475" y="1928250"/>
            <a:ext cx="4798025" cy="20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/>
        </p:nvSpPr>
        <p:spPr>
          <a:xfrm>
            <a:off x="5756438" y="1490950"/>
            <a:ext cx="1167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이미지 분류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50" y="1522750"/>
            <a:ext cx="3182400" cy="31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/>
        </p:nvSpPr>
        <p:spPr>
          <a:xfrm>
            <a:off x="640850" y="11861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데이터가 어떤 class에 속할 확률은?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2a842c836fc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5900" y="980550"/>
            <a:ext cx="3182400" cy="31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8" name="Google Shape;1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250" y="1017725"/>
            <a:ext cx="309808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9213" y="1017725"/>
            <a:ext cx="347409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075" y="1017725"/>
            <a:ext cx="78856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1" name="Google Shape;1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017725"/>
            <a:ext cx="8344450" cy="370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예측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78350"/>
            <a:ext cx="3771850" cy="28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640850" y="1186150"/>
            <a:ext cx="3252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입력 값에 대한 연속 함수의 값을 예측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800" y="1642563"/>
            <a:ext cx="4452501" cy="25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 txBox="1"/>
          <p:nvPr/>
        </p:nvSpPr>
        <p:spPr>
          <a:xfrm>
            <a:off x="5436350" y="1191451"/>
            <a:ext cx="2339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Object segmentation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58775"/>
            <a:ext cx="8839199" cy="264983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3718775" y="3503625"/>
            <a:ext cx="11508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4769675" y="1458775"/>
            <a:ext cx="11508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1920400" y="1350775"/>
            <a:ext cx="1150800" cy="495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3272250" y="1594975"/>
            <a:ext cx="2599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663" y="2059313"/>
            <a:ext cx="2533973" cy="16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 rotWithShape="1">
          <a:blip r:embed="rId4">
            <a:alphaModFix/>
          </a:blip>
          <a:srcRect b="0" l="0" r="49505" t="11621"/>
          <a:stretch/>
        </p:blipFill>
        <p:spPr>
          <a:xfrm>
            <a:off x="33484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562450" y="1594975"/>
            <a:ext cx="261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5971550" y="1594975"/>
            <a:ext cx="2832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Multi-class classification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0" name="Google Shape;180;p17"/>
          <p:cNvPicPr preferRelativeResize="0"/>
          <p:nvPr/>
        </p:nvPicPr>
        <p:blipFill rotWithShape="1">
          <a:blip r:embed="rId4">
            <a:alphaModFix/>
          </a:blip>
          <a:srcRect b="0" l="49505" r="0" t="11621"/>
          <a:stretch/>
        </p:blipFill>
        <p:spPr>
          <a:xfrm>
            <a:off x="59903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 rotWithShape="1">
          <a:blip r:embed="rId4">
            <a:alphaModFix/>
          </a:blip>
          <a:srcRect b="0" l="49505" r="0" t="11621"/>
          <a:stretch/>
        </p:blipFill>
        <p:spPr>
          <a:xfrm>
            <a:off x="60665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Hypothesis - 가설 설정 (모델 설정)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어떤 Hypothesis 가 좋을까? (어떤 모델이 좋을까?)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Loss(Cost) Function / Loss(Cost) 함수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Minimize Cost 비용 최소화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325" y="1124925"/>
            <a:ext cx="4048673" cy="12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577659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0" y="4838700"/>
            <a:ext cx="35670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https://en.wikipedia.org/wiki/Linear_regression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2475450" y="1777000"/>
            <a:ext cx="11508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 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5753975" y="2214600"/>
            <a:ext cx="8844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6412650" y="1000000"/>
            <a:ext cx="11508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04" name="Google Shape;204;p20"/>
          <p:cNvGraphicFramePr/>
          <p:nvPr/>
        </p:nvGraphicFramePr>
        <p:xfrm>
          <a:off x="2349350" y="168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{5E18998B-37FE-41E0-829E-B3336ABA7F0D}</a:tableStyleId>
              </a:tblPr>
              <a:tblGrid>
                <a:gridCol w="2222650"/>
                <a:gridCol w="2222650"/>
              </a:tblGrid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1"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5" name="Google Shape;205;p20"/>
          <p:cNvSpPr txBox="1"/>
          <p:nvPr/>
        </p:nvSpPr>
        <p:spPr>
          <a:xfrm>
            <a:off x="3272250" y="1246325"/>
            <a:ext cx="2599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아래 데이터를 예측해보자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11" name="Google Shape;211;p21"/>
          <p:cNvGraphicFramePr/>
          <p:nvPr/>
        </p:nvGraphicFramePr>
        <p:xfrm>
          <a:off x="715950" y="12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{5E18998B-37FE-41E0-829E-B3336ABA7F0D}</a:tableStyleId>
              </a:tblPr>
              <a:tblGrid>
                <a:gridCol w="1225175"/>
                <a:gridCol w="1225175"/>
              </a:tblGrid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1"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3750" y="1828075"/>
            <a:ext cx="4202993" cy="27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4069450" y="1172700"/>
            <a:ext cx="4579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데이터를 그래프로 표현하면 아래와 같다.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Linear Regression -&gt; Hypothesis (Linear)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500" y="1265525"/>
            <a:ext cx="5055739" cy="33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2"/>
          <p:cNvCxnSpPr/>
          <p:nvPr/>
        </p:nvCxnSpPr>
        <p:spPr>
          <a:xfrm flipH="1" rot="10800000">
            <a:off x="4516950" y="1251175"/>
            <a:ext cx="3426300" cy="311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21" name="Google Shape;221;p22"/>
          <p:cNvPicPr preferRelativeResize="0"/>
          <p:nvPr/>
        </p:nvPicPr>
        <p:blipFill rotWithShape="1">
          <a:blip r:embed="rId4">
            <a:alphaModFix/>
          </a:blip>
          <a:srcRect b="65615" l="0" r="62538" t="12775"/>
          <a:stretch/>
        </p:blipFill>
        <p:spPr>
          <a:xfrm>
            <a:off x="399775" y="1313775"/>
            <a:ext cx="3125900" cy="7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311700" y="2341175"/>
            <a:ext cx="3281700" cy="17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데이터를 예측하는 직선을 가설로 설정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W, b 값에 따라서 다양한 가설이 설정 될 수 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23" name="Google Shape;223;p22"/>
          <p:cNvCxnSpPr/>
          <p:nvPr/>
        </p:nvCxnSpPr>
        <p:spPr>
          <a:xfrm flipH="1" rot="10800000">
            <a:off x="4890675" y="1052950"/>
            <a:ext cx="2076600" cy="3143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4" name="Google Shape;224;p22"/>
          <p:cNvCxnSpPr/>
          <p:nvPr/>
        </p:nvCxnSpPr>
        <p:spPr>
          <a:xfrm flipH="1" rot="10800000">
            <a:off x="4188800" y="1702175"/>
            <a:ext cx="4100100" cy="2168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5" name="Google Shape;225;p22"/>
          <p:cNvSpPr/>
          <p:nvPr/>
        </p:nvSpPr>
        <p:spPr>
          <a:xfrm>
            <a:off x="471300" y="1376525"/>
            <a:ext cx="3054300" cy="69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3"/>
          <p:cNvPicPr preferRelativeResize="0"/>
          <p:nvPr/>
        </p:nvPicPr>
        <p:blipFill rotWithShape="1">
          <a:blip r:embed="rId3">
            <a:alphaModFix/>
          </a:blip>
          <a:srcRect b="38347" l="0" r="62997" t="16571"/>
          <a:stretch/>
        </p:blipFill>
        <p:spPr>
          <a:xfrm>
            <a:off x="529975" y="1495775"/>
            <a:ext cx="2994501" cy="15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Hypothesis -&gt;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500" y="1265525"/>
            <a:ext cx="5055739" cy="33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3"/>
          <p:cNvCxnSpPr/>
          <p:nvPr/>
        </p:nvCxnSpPr>
        <p:spPr>
          <a:xfrm flipH="1" rot="10800000">
            <a:off x="4516950" y="1251175"/>
            <a:ext cx="3426300" cy="311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34" name="Google Shape;234;p23"/>
          <p:cNvCxnSpPr/>
          <p:nvPr/>
        </p:nvCxnSpPr>
        <p:spPr>
          <a:xfrm>
            <a:off x="5257950" y="3518025"/>
            <a:ext cx="0" cy="21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3"/>
          <p:cNvCxnSpPr/>
          <p:nvPr/>
        </p:nvCxnSpPr>
        <p:spPr>
          <a:xfrm>
            <a:off x="7264975" y="1907825"/>
            <a:ext cx="0" cy="21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23"/>
          <p:cNvSpPr txBox="1"/>
          <p:nvPr/>
        </p:nvSpPr>
        <p:spPr>
          <a:xfrm>
            <a:off x="311700" y="3337725"/>
            <a:ext cx="32817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예측한 H(x) 값과 실제 데이터의 정답 y의 차이가 Loss가 된다.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387900" y="1417925"/>
            <a:ext cx="3212700" cy="163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 - Mean Squared Error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26000"/>
            <a:ext cx="8839203" cy="330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7347" y="2063781"/>
            <a:ext cx="3604949" cy="2552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4"/>
          <p:cNvCxnSpPr/>
          <p:nvPr/>
        </p:nvCxnSpPr>
        <p:spPr>
          <a:xfrm flipH="1" rot="10800000">
            <a:off x="5885805" y="2052896"/>
            <a:ext cx="2443200" cy="238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6" name="Google Shape;246;p24"/>
          <p:cNvCxnSpPr/>
          <p:nvPr/>
        </p:nvCxnSpPr>
        <p:spPr>
          <a:xfrm>
            <a:off x="6414168" y="3787461"/>
            <a:ext cx="0" cy="16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24"/>
          <p:cNvCxnSpPr/>
          <p:nvPr/>
        </p:nvCxnSpPr>
        <p:spPr>
          <a:xfrm>
            <a:off x="7845260" y="2555288"/>
            <a:ext cx="0" cy="16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24"/>
          <p:cNvSpPr/>
          <p:nvPr/>
        </p:nvSpPr>
        <p:spPr>
          <a:xfrm>
            <a:off x="155425" y="2041575"/>
            <a:ext cx="4847400" cy="224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015275" y="1562200"/>
            <a:ext cx="315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데이터가 3개일때 Loss를 구하면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5">
            <a:alphaModFix/>
          </a:blip>
          <a:srcRect b="6744" l="4012" r="4176" t="68134"/>
          <a:stretch/>
        </p:blipFill>
        <p:spPr>
          <a:xfrm>
            <a:off x="311700" y="3343975"/>
            <a:ext cx="4496674" cy="5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Hypothesis and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1863450" y="1189625"/>
            <a:ext cx="5417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최적화에 대한 그래프를 간단히 그리기 위해서 bias 제거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3">
            <a:alphaModFix/>
          </a:blip>
          <a:srcRect b="63340" l="0" r="0" t="0"/>
          <a:stretch/>
        </p:blipFill>
        <p:spPr>
          <a:xfrm>
            <a:off x="1305413" y="1861925"/>
            <a:ext cx="6533150" cy="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4">
            <a:alphaModFix/>
          </a:blip>
          <a:srcRect b="65709" l="0" r="0" t="0"/>
          <a:stretch/>
        </p:blipFill>
        <p:spPr>
          <a:xfrm>
            <a:off x="1223963" y="3518850"/>
            <a:ext cx="6086475" cy="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>
            <a:off x="4392000" y="3091525"/>
            <a:ext cx="360000" cy="40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 b="0" l="0" r="0" t="63340"/>
          <a:stretch/>
        </p:blipFill>
        <p:spPr>
          <a:xfrm>
            <a:off x="1305425" y="2356775"/>
            <a:ext cx="6533150" cy="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4">
            <a:alphaModFix/>
          </a:blip>
          <a:srcRect b="0" l="0" r="0" t="68074"/>
          <a:stretch/>
        </p:blipFill>
        <p:spPr>
          <a:xfrm>
            <a:off x="1223963" y="4159375"/>
            <a:ext cx="6086475" cy="6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2563" y="1627337"/>
            <a:ext cx="4515689" cy="57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8" name="Google Shape;268;p26"/>
          <p:cNvGraphicFramePr/>
          <p:nvPr/>
        </p:nvGraphicFramePr>
        <p:xfrm>
          <a:off x="1086375" y="186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{5E18998B-37FE-41E0-829E-B3336ABA7F0D}</a:tableStyleId>
              </a:tblPr>
              <a:tblGrid>
                <a:gridCol w="943900"/>
                <a:gridCol w="943900"/>
              </a:tblGrid>
              <a:tr h="33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1"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69" name="Google Shape;269;p26"/>
          <p:cNvPicPr preferRelativeResize="0"/>
          <p:nvPr/>
        </p:nvPicPr>
        <p:blipFill rotWithShape="1">
          <a:blip r:embed="rId4">
            <a:alphaModFix/>
          </a:blip>
          <a:srcRect b="0" l="7424" r="0" t="0"/>
          <a:stretch/>
        </p:blipFill>
        <p:spPr>
          <a:xfrm>
            <a:off x="4378050" y="2187000"/>
            <a:ext cx="3264724" cy="2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예측을 위한 데이터 x와 Loss function을 이용해 loss를 구하자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40793" l="5185" r="54171" t="0"/>
          <a:stretch/>
        </p:blipFill>
        <p:spPr>
          <a:xfrm>
            <a:off x="948800" y="1870825"/>
            <a:ext cx="3281450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9251" y="1587675"/>
            <a:ext cx="4603824" cy="2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계산된 Loss 값을 그래프로 그려보자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611975" y="1870825"/>
            <a:ext cx="3237300" cy="192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563" y="1017725"/>
            <a:ext cx="727287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 b="87072" l="15032" r="6714" t="0"/>
          <a:stretch/>
        </p:blipFill>
        <p:spPr>
          <a:xfrm>
            <a:off x="2450513" y="1622575"/>
            <a:ext cx="4242999" cy="4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7573" y="2268923"/>
            <a:ext cx="4128876" cy="27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 txBox="1"/>
          <p:nvPr/>
        </p:nvSpPr>
        <p:spPr>
          <a:xfrm>
            <a:off x="1192250" y="101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 Function을 아래와 같이 구할 수 있다.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4685090" y="4447373"/>
            <a:ext cx="131400" cy="132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3462350" y="3642775"/>
            <a:ext cx="2637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w=1 일때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Loss 값이 최소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450" y="1572450"/>
            <a:ext cx="4379100" cy="3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2773350" y="1086738"/>
            <a:ext cx="35973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조금 복잡한 모델 Loss Function 그래프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3603550" y="445702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우리가 찾는 W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6380550" y="4252450"/>
            <a:ext cx="385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4834175" y="3975550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이 W를 어떻게 찾을 수 있을까?</a:t>
            </a:r>
            <a:endParaRPr b="0" i="0" sz="12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45024"/>
            <a:ext cx="3976901" cy="246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/>
        </p:nvSpPr>
        <p:spPr>
          <a:xfrm>
            <a:off x="0" y="4906800"/>
            <a:ext cx="76848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https://medium.com/@divakar_239/stochastic-vs-batch-gradient-descent-8820568eada1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6923" y="1545025"/>
            <a:ext cx="3868451" cy="1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1003025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Gradient Descent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1" name="Google Shape;31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3810" y="3184274"/>
            <a:ext cx="2634676" cy="14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Gradient descent algorithm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2052" y="1505574"/>
            <a:ext cx="4159976" cy="60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0723" y="2376969"/>
            <a:ext cx="4034952" cy="555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/>
          <p:nvPr/>
        </p:nvSpPr>
        <p:spPr>
          <a:xfrm>
            <a:off x="4473610" y="2146572"/>
            <a:ext cx="196800" cy="23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Gradient를 구하기 위해서 Loss function의 미분값을 구한다.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 rotWithShape="1">
          <a:blip r:embed="rId5">
            <a:alphaModFix/>
          </a:blip>
          <a:srcRect b="9205" l="17225" r="16213" t="60593"/>
          <a:stretch/>
        </p:blipFill>
        <p:spPr>
          <a:xfrm>
            <a:off x="2969213" y="4294425"/>
            <a:ext cx="32055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 rotWithShape="1">
          <a:blip r:embed="rId6">
            <a:alphaModFix/>
          </a:blip>
          <a:srcRect b="0" l="0" r="0" t="69770"/>
          <a:stretch/>
        </p:blipFill>
        <p:spPr>
          <a:xfrm>
            <a:off x="2554525" y="3663888"/>
            <a:ext cx="4034949" cy="54916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1059450" y="30209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미분된 값을 이용해 Weight를 업데이트한다.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4732175" y="2123325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미분을 위해서 Normalize term * 1/2</a:t>
            </a:r>
            <a:endParaRPr b="0" i="0" sz="12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3521888" y="4104350"/>
            <a:ext cx="186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alpha 값은 Learning rate</a:t>
            </a:r>
            <a:endParaRPr b="0" i="0" sz="12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Gradient descent algorithm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b="89280" l="27868" r="0" t="0"/>
          <a:stretch/>
        </p:blipFill>
        <p:spPr>
          <a:xfrm>
            <a:off x="3737063" y="1817500"/>
            <a:ext cx="3445438" cy="33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 rotWithShape="1">
          <a:blip r:embed="rId4">
            <a:alphaModFix/>
          </a:blip>
          <a:srcRect b="0" l="20763" r="9955" t="0"/>
          <a:stretch/>
        </p:blipFill>
        <p:spPr>
          <a:xfrm>
            <a:off x="3743234" y="2140422"/>
            <a:ext cx="3213520" cy="25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 rotWithShape="1">
          <a:blip r:embed="rId5">
            <a:alphaModFix/>
          </a:blip>
          <a:srcRect b="0" l="0" r="0" t="27049"/>
          <a:stretch/>
        </p:blipFill>
        <p:spPr>
          <a:xfrm>
            <a:off x="1961500" y="3093254"/>
            <a:ext cx="1856781" cy="5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1002" y="4424407"/>
            <a:ext cx="417322" cy="389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2072" y="4486423"/>
            <a:ext cx="349009" cy="35167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0" y="4838100"/>
            <a:ext cx="6273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https://blog.paperspace.com/intro-to-optimization-in-deep-learning-gradient-descent/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1059450" y="106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방법을 이용해 최적의 W 값을 찾을 수 있다.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43" name="Google Shape;343;p33"/>
          <p:cNvGraphicFramePr/>
          <p:nvPr/>
        </p:nvGraphicFramePr>
        <p:xfrm>
          <a:off x="952500" y="180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{5E18998B-37FE-41E0-829E-B3336ABA7F0D}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4" name="Google Shape;344;p33"/>
          <p:cNvSpPr txBox="1"/>
          <p:nvPr/>
        </p:nvSpPr>
        <p:spPr>
          <a:xfrm>
            <a:off x="1059450" y="106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데이터가 Multi-variable인 경우의 regression을 알아보자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0" name="Google Shape;3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80125"/>
            <a:ext cx="22873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2150" y="1681275"/>
            <a:ext cx="5544800" cy="6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/>
          <p:nvPr/>
        </p:nvSpPr>
        <p:spPr>
          <a:xfrm>
            <a:off x="2892300" y="1926100"/>
            <a:ext cx="418500" cy="1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사용했던 가설(모델)을 확장시켜보자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4" name="Google Shape;354;p34"/>
          <p:cNvPicPr preferRelativeResize="0"/>
          <p:nvPr/>
        </p:nvPicPr>
        <p:blipFill rotWithShape="1">
          <a:blip r:embed="rId5">
            <a:alphaModFix/>
          </a:blip>
          <a:srcRect b="8524" l="3232" r="3604" t="38099"/>
          <a:stretch/>
        </p:blipFill>
        <p:spPr>
          <a:xfrm>
            <a:off x="3701000" y="2571750"/>
            <a:ext cx="5395947" cy="10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037" y="2661450"/>
            <a:ext cx="2213132" cy="10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 txBox="1"/>
          <p:nvPr/>
        </p:nvSpPr>
        <p:spPr>
          <a:xfrm>
            <a:off x="514152" y="2367000"/>
            <a:ext cx="215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행렬곱을 이용해 표현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7" name="Google Shape;35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93900" y="4018350"/>
            <a:ext cx="2741752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4"/>
          <p:cNvSpPr txBox="1"/>
          <p:nvPr/>
        </p:nvSpPr>
        <p:spPr>
          <a:xfrm>
            <a:off x="3769375" y="3756150"/>
            <a:ext cx="4695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행렬로 데이터를 표현해 연산할 수 있다.</a:t>
            </a:r>
            <a:endParaRPr b="0" i="0" sz="1400" u="none" cap="none" strike="noStrike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6735302" y="2496138"/>
            <a:ext cx="215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bias 잠시 생략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800" y="2044225"/>
            <a:ext cx="5457150" cy="1921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" name="Google Shape;366;p35"/>
          <p:cNvGraphicFramePr/>
          <p:nvPr/>
        </p:nvGraphicFramePr>
        <p:xfrm>
          <a:off x="401075" y="2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{5E18998B-37FE-41E0-829E-B3336ABA7F0D}</a:tableStyleId>
              </a:tblPr>
              <a:tblGrid>
                <a:gridCol w="761000"/>
                <a:gridCol w="761000"/>
                <a:gridCol w="761000"/>
                <a:gridCol w="761000"/>
              </a:tblGrid>
              <a:tr h="2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7" name="Google Shape;367;p35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많은 데이터가 있을때 가설(모델) 구성 방법을 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73" name="Google Shape;373;p36"/>
          <p:cNvGraphicFramePr/>
          <p:nvPr/>
        </p:nvGraphicFramePr>
        <p:xfrm>
          <a:off x="401075" y="2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{5E18998B-37FE-41E0-829E-B3336ABA7F0D}</a:tableStyleId>
              </a:tblPr>
              <a:tblGrid>
                <a:gridCol w="761000"/>
                <a:gridCol w="761000"/>
                <a:gridCol w="761000"/>
                <a:gridCol w="761000"/>
              </a:tblGrid>
              <a:tr h="2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4" name="Google Shape;374;p36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많은 데이터가 있을때 가설(모델) 구성 방법을 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972" y="3734750"/>
            <a:ext cx="2548275" cy="6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7972" y="2132938"/>
            <a:ext cx="4254951" cy="1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82" name="Google Shape;382;p37"/>
          <p:cNvGraphicFramePr/>
          <p:nvPr/>
        </p:nvGraphicFramePr>
        <p:xfrm>
          <a:off x="401075" y="2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{5E18998B-37FE-41E0-829E-B3336ABA7F0D}</a:tableStyleId>
              </a:tblPr>
              <a:tblGrid>
                <a:gridCol w="761000"/>
                <a:gridCol w="761000"/>
                <a:gridCol w="761000"/>
                <a:gridCol w="761000"/>
              </a:tblGrid>
              <a:tr h="2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3" name="Google Shape;383;p37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데이터와 결과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7972" y="2132938"/>
            <a:ext cx="4254951" cy="1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4286575" y="3609800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( 5 x 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5472175" y="3609800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( 3 x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6961500" y="3609800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( 5 x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050" y="1115838"/>
            <a:ext cx="8116674" cy="35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3" name="Google Shape;3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2090825"/>
            <a:ext cx="83248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8"/>
          <p:cNvSpPr/>
          <p:nvPr/>
        </p:nvSpPr>
        <p:spPr>
          <a:xfrm>
            <a:off x="3512950" y="2144575"/>
            <a:ext cx="984900" cy="14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ko" sz="7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b="0" i="0" sz="7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데이터에 따른 모델 구성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1328100" y="1899300"/>
            <a:ext cx="1178100" cy="354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3416350" y="1614725"/>
            <a:ext cx="1178100" cy="354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6344475" y="1899300"/>
            <a:ext cx="1662300" cy="354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1539375" y="3814175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( 2 x 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3642950" y="3814175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( 3 x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6509200" y="3814175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( 2 x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2090825"/>
            <a:ext cx="83248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/>
          <p:nvPr/>
        </p:nvSpPr>
        <p:spPr>
          <a:xfrm>
            <a:off x="1328100" y="1899300"/>
            <a:ext cx="1178100" cy="354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9"/>
          <p:cNvSpPr/>
          <p:nvPr/>
        </p:nvSpPr>
        <p:spPr>
          <a:xfrm>
            <a:off x="3416350" y="1614725"/>
            <a:ext cx="1178100" cy="354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6344475" y="1899300"/>
            <a:ext cx="1662300" cy="354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2030850" y="4405075"/>
            <a:ext cx="5082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주어진 데이터 크기에 맞는 가중치를 가지는 모델로 구성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7" name="Google Shape;4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450" y="1093925"/>
            <a:ext cx="8170374" cy="3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Binary Classification - 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23" name="Google Shape;423;p41"/>
          <p:cNvGrpSpPr/>
          <p:nvPr/>
        </p:nvGrpSpPr>
        <p:grpSpPr>
          <a:xfrm>
            <a:off x="597018" y="2433010"/>
            <a:ext cx="3512042" cy="1362016"/>
            <a:chOff x="1471256" y="1631600"/>
            <a:chExt cx="6318894" cy="2450550"/>
          </a:xfrm>
        </p:grpSpPr>
        <p:sp>
          <p:nvSpPr>
            <p:cNvPr id="424" name="Google Shape;424;p41"/>
            <p:cNvSpPr/>
            <p:nvPr/>
          </p:nvSpPr>
          <p:spPr>
            <a:xfrm>
              <a:off x="1772413" y="1631606"/>
              <a:ext cx="5599200" cy="1794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20450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0769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2844812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2295532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18057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2612689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6263981" y="1707072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5761259" y="1672305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7006175" y="1672305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6585007" y="1707072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5993383" y="1730758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6795591" y="1707072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7" name="Google Shape;437;p41"/>
            <p:cNvCxnSpPr>
              <a:stCxn id="429" idx="3"/>
            </p:cNvCxnSpPr>
            <p:nvPr/>
          </p:nvCxnSpPr>
          <p:spPr>
            <a:xfrm flipH="1" rot="10800000">
              <a:off x="1829372" y="1713250"/>
              <a:ext cx="5464500" cy="1641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41"/>
            <p:cNvCxnSpPr>
              <a:stCxn id="429" idx="3"/>
              <a:endCxn id="432" idx="1"/>
            </p:cNvCxnSpPr>
            <p:nvPr/>
          </p:nvCxnSpPr>
          <p:spPr>
            <a:xfrm flipH="1" rot="10800000">
              <a:off x="1829372" y="1746250"/>
              <a:ext cx="3972300" cy="1608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pic>
          <p:nvPicPr>
            <p:cNvPr id="439" name="Google Shape;439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43845" y="3608475"/>
              <a:ext cx="1989451" cy="47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41"/>
            <p:cNvSpPr/>
            <p:nvPr/>
          </p:nvSpPr>
          <p:spPr>
            <a:xfrm>
              <a:off x="4452909" y="1672355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2" name="Google Shape;442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1600" y="3425675"/>
              <a:ext cx="418550" cy="30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" name="Google Shape;444;p41"/>
          <p:cNvGrpSpPr/>
          <p:nvPr/>
        </p:nvGrpSpPr>
        <p:grpSpPr>
          <a:xfrm>
            <a:off x="4875638" y="2433005"/>
            <a:ext cx="4042068" cy="1975454"/>
            <a:chOff x="1364013" y="1631600"/>
            <a:chExt cx="6426181" cy="3140626"/>
          </a:xfrm>
        </p:grpSpPr>
        <p:grpSp>
          <p:nvGrpSpPr>
            <p:cNvPr id="445" name="Google Shape;445;p41"/>
            <p:cNvGrpSpPr/>
            <p:nvPr/>
          </p:nvGrpSpPr>
          <p:grpSpPr>
            <a:xfrm>
              <a:off x="1772413" y="1631606"/>
              <a:ext cx="5599236" cy="1794172"/>
              <a:chOff x="1772413" y="1631606"/>
              <a:chExt cx="5599236" cy="1794172"/>
            </a:xfrm>
          </p:grpSpPr>
          <p:grpSp>
            <p:nvGrpSpPr>
              <p:cNvPr id="446" name="Google Shape;446;p41"/>
              <p:cNvGrpSpPr/>
              <p:nvPr/>
            </p:nvGrpSpPr>
            <p:grpSpPr>
              <a:xfrm>
                <a:off x="1772413" y="1631606"/>
                <a:ext cx="5599236" cy="1794172"/>
                <a:chOff x="1004484" y="1480630"/>
                <a:chExt cx="6476100" cy="2266800"/>
              </a:xfrm>
            </p:grpSpPr>
            <p:sp>
              <p:nvSpPr>
                <p:cNvPr id="447" name="Google Shape;447;p41"/>
                <p:cNvSpPr/>
                <p:nvPr/>
              </p:nvSpPr>
              <p:spPr>
                <a:xfrm>
                  <a:off x="1004484" y="1480630"/>
                  <a:ext cx="6476100" cy="22668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41"/>
                <p:cNvSpPr/>
                <p:nvPr/>
              </p:nvSpPr>
              <p:spPr>
                <a:xfrm>
                  <a:off x="13198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41"/>
                <p:cNvSpPr/>
                <p:nvPr/>
              </p:nvSpPr>
              <p:spPr>
                <a:xfrm>
                  <a:off x="25133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41"/>
                <p:cNvSpPr/>
                <p:nvPr/>
              </p:nvSpPr>
              <p:spPr>
                <a:xfrm>
                  <a:off x="22448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41"/>
                <p:cNvSpPr/>
                <p:nvPr/>
              </p:nvSpPr>
              <p:spPr>
                <a:xfrm>
                  <a:off x="16095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41"/>
                <p:cNvSpPr/>
                <p:nvPr/>
              </p:nvSpPr>
              <p:spPr>
                <a:xfrm>
                  <a:off x="2781777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41"/>
                <p:cNvSpPr/>
                <p:nvPr/>
              </p:nvSpPr>
              <p:spPr>
                <a:xfrm>
                  <a:off x="197635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41"/>
                <p:cNvSpPr/>
                <p:nvPr/>
              </p:nvSpPr>
              <p:spPr>
                <a:xfrm>
                  <a:off x="6199450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41"/>
                <p:cNvSpPr/>
                <p:nvPr/>
              </p:nvSpPr>
              <p:spPr>
                <a:xfrm>
                  <a:off x="5618000" y="153205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41"/>
                <p:cNvSpPr/>
                <p:nvPr/>
              </p:nvSpPr>
              <p:spPr>
                <a:xfrm>
                  <a:off x="7057875" y="153205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41"/>
                <p:cNvSpPr/>
                <p:nvPr/>
              </p:nvSpPr>
              <p:spPr>
                <a:xfrm>
                  <a:off x="6570750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41"/>
                <p:cNvSpPr/>
                <p:nvPr/>
              </p:nvSpPr>
              <p:spPr>
                <a:xfrm>
                  <a:off x="5886475" y="160590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41"/>
                <p:cNvSpPr/>
                <p:nvPr/>
              </p:nvSpPr>
              <p:spPr>
                <a:xfrm>
                  <a:off x="6814313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460" name="Google Shape;460;p41"/>
              <p:cNvCxnSpPr/>
              <p:nvPr/>
            </p:nvCxnSpPr>
            <p:spPr>
              <a:xfrm flipH="1" rot="10800000">
                <a:off x="1886400" y="1758450"/>
                <a:ext cx="5426700" cy="1557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461" name="Google Shape;461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64013" y="3680955"/>
              <a:ext cx="6416052" cy="109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41"/>
            <p:cNvSpPr/>
            <p:nvPr/>
          </p:nvSpPr>
          <p:spPr>
            <a:xfrm>
              <a:off x="4491359" y="1691680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85513" y="2713950"/>
              <a:ext cx="2295525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1644" y="3425775"/>
              <a:ext cx="418550" cy="302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7" name="Google Shape;467;p41"/>
            <p:cNvCxnSpPr/>
            <p:nvPr/>
          </p:nvCxnSpPr>
          <p:spPr>
            <a:xfrm flipH="1" rot="10800000">
              <a:off x="1854400" y="1762925"/>
              <a:ext cx="5433300" cy="1556700"/>
            </a:xfrm>
            <a:prstGeom prst="curvedConnector3">
              <a:avLst>
                <a:gd fmla="val 53615" name="adj1"/>
              </a:avLst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468" name="Google Shape;468;p41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Binary classification을 수행하기 위한 모델 구성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761838" y="19802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Regression 모델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5305463" y="19802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모델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Sigmoid Activation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6" name="Google Shape;4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050" y="1942175"/>
            <a:ext cx="4074941" cy="27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2"/>
          <p:cNvSpPr txBox="1"/>
          <p:nvPr/>
        </p:nvSpPr>
        <p:spPr>
          <a:xfrm>
            <a:off x="0" y="4833600"/>
            <a:ext cx="3650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https://en.wikipedia.org/wiki/Sigmoid_function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8" name="Google Shape;47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9288" y="2184971"/>
            <a:ext cx="32227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9163" y="3412126"/>
            <a:ext cx="3423051" cy="69801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2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수행을 위한 layer의 output에 Sigmoid 사용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1" name="Google Shape;481;p42"/>
          <p:cNvSpPr/>
          <p:nvPr/>
        </p:nvSpPr>
        <p:spPr>
          <a:xfrm>
            <a:off x="4638300" y="2195850"/>
            <a:ext cx="3875100" cy="215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700" y="1874225"/>
            <a:ext cx="4413151" cy="64486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3"/>
          <p:cNvSpPr/>
          <p:nvPr/>
        </p:nvSpPr>
        <p:spPr>
          <a:xfrm>
            <a:off x="554100" y="1922038"/>
            <a:ext cx="4758600" cy="215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89" name="Google Shape;489;p43"/>
          <p:cNvGrpSpPr/>
          <p:nvPr/>
        </p:nvGrpSpPr>
        <p:grpSpPr>
          <a:xfrm>
            <a:off x="692712" y="2712462"/>
            <a:ext cx="4413138" cy="694938"/>
            <a:chOff x="1053125" y="3472300"/>
            <a:chExt cx="6784225" cy="1068314"/>
          </a:xfrm>
        </p:grpSpPr>
        <p:cxnSp>
          <p:nvCxnSpPr>
            <p:cNvPr id="490" name="Google Shape;490;p43"/>
            <p:cNvCxnSpPr/>
            <p:nvPr/>
          </p:nvCxnSpPr>
          <p:spPr>
            <a:xfrm flipH="1" rot="10800000">
              <a:off x="1053125" y="3472300"/>
              <a:ext cx="1533900" cy="839400"/>
            </a:xfrm>
            <a:prstGeom prst="curvedConnector3">
              <a:avLst>
                <a:gd fmla="val 56696" name="adj1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1" name="Google Shape;491;p43"/>
            <p:cNvCxnSpPr/>
            <p:nvPr/>
          </p:nvCxnSpPr>
          <p:spPr>
            <a:xfrm flipH="1" rot="10800000">
              <a:off x="3785125" y="3479925"/>
              <a:ext cx="1495500" cy="839400"/>
            </a:xfrm>
            <a:prstGeom prst="bentConnector3">
              <a:avLst>
                <a:gd fmla="val 48570" name="adj1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2" name="Google Shape;492;p43"/>
            <p:cNvSpPr/>
            <p:nvPr/>
          </p:nvSpPr>
          <p:spPr>
            <a:xfrm>
              <a:off x="3014375" y="3800400"/>
              <a:ext cx="335700" cy="175500"/>
            </a:xfrm>
            <a:prstGeom prst="mathMinus">
              <a:avLst>
                <a:gd fmla="val 23520" name="adj1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799800" y="3784900"/>
              <a:ext cx="549600" cy="3099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6707925" y="3518839"/>
              <a:ext cx="1129425" cy="1021775"/>
            </a:xfrm>
            <a:custGeom>
              <a:rect b="b" l="l" r="r" t="t"/>
              <a:pathLst>
                <a:path extrusionOk="0" h="40871" w="45177">
                  <a:moveTo>
                    <a:pt x="0" y="16146"/>
                  </a:moveTo>
                  <a:cubicBezTo>
                    <a:pt x="1526" y="13501"/>
                    <a:pt x="5036" y="-1914"/>
                    <a:pt x="9157" y="273"/>
                  </a:cubicBezTo>
                  <a:cubicBezTo>
                    <a:pt x="13278" y="2461"/>
                    <a:pt x="20808" y="26473"/>
                    <a:pt x="24725" y="29271"/>
                  </a:cubicBezTo>
                  <a:cubicBezTo>
                    <a:pt x="28643" y="32069"/>
                    <a:pt x="29253" y="15128"/>
                    <a:pt x="32662" y="17061"/>
                  </a:cubicBezTo>
                  <a:cubicBezTo>
                    <a:pt x="36071" y="18994"/>
                    <a:pt x="43091" y="36903"/>
                    <a:pt x="45177" y="40871"/>
                  </a:cubicBezTo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43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6" name="Google Shape;49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4450" y="2244713"/>
            <a:ext cx="2951226" cy="15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3"/>
          <p:cNvSpPr txBox="1"/>
          <p:nvPr/>
        </p:nvSpPr>
        <p:spPr>
          <a:xfrm>
            <a:off x="1007850" y="40811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새로운 Loss function 적용 필요</a:t>
            </a:r>
            <a:endParaRPr b="0" i="0" sz="1400" u="none" cap="none" strike="noStrike">
              <a:solidFill>
                <a:srgbClr val="3D85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769125" y="3495750"/>
            <a:ext cx="4260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정답값의 차이로 Loss function을 정의할 수 없음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4" name="Google Shape;50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775" y="1017725"/>
            <a:ext cx="761643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0" name="Google Shape;5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463" y="1160525"/>
            <a:ext cx="6957075" cy="33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6" name="Google Shape;5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38" y="1017725"/>
            <a:ext cx="83027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6"/>
          <p:cNvSpPr/>
          <p:nvPr/>
        </p:nvSpPr>
        <p:spPr>
          <a:xfrm>
            <a:off x="3707800" y="2279400"/>
            <a:ext cx="118500" cy="14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3" name="Google Shape;52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50" y="1056921"/>
            <a:ext cx="8344452" cy="3765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850" y="1017725"/>
            <a:ext cx="5766300" cy="32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input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490500" y="40713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Multi-layerd perceptron 과 같이 모든 노드가 연결된 네트워크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Fully-connected layer로도 불리며, 입력데이터를 1차원 형태의 벡터로 받아 처리한다.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9" name="Google Shape;5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125" y="1324725"/>
            <a:ext cx="8101748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9" name="Google Shape;5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88" y="1017725"/>
            <a:ext cx="788702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9"/>
          <p:cNvSpPr/>
          <p:nvPr/>
        </p:nvSpPr>
        <p:spPr>
          <a:xfrm>
            <a:off x="4899300" y="4114800"/>
            <a:ext cx="28938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6" name="Google Shape;54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250" y="1017725"/>
            <a:ext cx="821150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2" name="Google Shape;55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25" y="1017725"/>
            <a:ext cx="74867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Cross Entropy - 정보량 (Self-Information)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825" y="1186800"/>
            <a:ext cx="3594302" cy="3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2"/>
          <p:cNvPicPr preferRelativeResize="0"/>
          <p:nvPr/>
        </p:nvPicPr>
        <p:blipFill rotWithShape="1">
          <a:blip r:embed="rId4">
            <a:alphaModFix/>
          </a:blip>
          <a:srcRect b="0" l="0" r="50223" t="0"/>
          <a:stretch/>
        </p:blipFill>
        <p:spPr>
          <a:xfrm>
            <a:off x="7617475" y="2261025"/>
            <a:ext cx="1303625" cy="19189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2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http://www.jeski.world/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52"/>
          <p:cNvPicPr preferRelativeResize="0"/>
          <p:nvPr/>
        </p:nvPicPr>
        <p:blipFill rotWithShape="1">
          <a:blip r:embed="rId4">
            <a:alphaModFix/>
          </a:blip>
          <a:srcRect b="0" l="50220" r="0" t="0"/>
          <a:stretch/>
        </p:blipFill>
        <p:spPr>
          <a:xfrm>
            <a:off x="4147000" y="2261025"/>
            <a:ext cx="1303625" cy="19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0625" y="2261025"/>
            <a:ext cx="2166857" cy="19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2"/>
          <p:cNvSpPr txBox="1"/>
          <p:nvPr/>
        </p:nvSpPr>
        <p:spPr>
          <a:xfrm>
            <a:off x="4147000" y="1318713"/>
            <a:ext cx="47742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일어나기 힘든 일 일수록 정보가 높다고 가정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Cross Entropy - Entropy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9" name="Google Shape;56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638" y="1017725"/>
            <a:ext cx="812472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Cross Entropy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5" name="Google Shape;575;p54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두 확률 분포의 차이 또는 유사하지 않은 정도(dissimilarity)를 나타냄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추정 확률 q 의 정보량을 확률 p 에 대해 구한 기대값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6" name="Google Shape;5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464" y="2131375"/>
            <a:ext cx="6633074" cy="16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865325"/>
            <a:ext cx="8600587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Cross Entropy - binary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output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25" y="1170125"/>
            <a:ext cx="8006635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2" name="Google Shape;59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300" y="2083600"/>
            <a:ext cx="3407576" cy="26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6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https://towardsdatascience.com/introduction-to-logistic-regression-66248243c148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94" name="Google Shape;594;p56"/>
          <p:cNvGrpSpPr/>
          <p:nvPr/>
        </p:nvGrpSpPr>
        <p:grpSpPr>
          <a:xfrm>
            <a:off x="532238" y="2509205"/>
            <a:ext cx="4042068" cy="1975454"/>
            <a:chOff x="1364013" y="1631600"/>
            <a:chExt cx="6426181" cy="3140626"/>
          </a:xfrm>
        </p:grpSpPr>
        <p:grpSp>
          <p:nvGrpSpPr>
            <p:cNvPr id="595" name="Google Shape;595;p56"/>
            <p:cNvGrpSpPr/>
            <p:nvPr/>
          </p:nvGrpSpPr>
          <p:grpSpPr>
            <a:xfrm>
              <a:off x="1772413" y="1631606"/>
              <a:ext cx="5599236" cy="1794172"/>
              <a:chOff x="1772413" y="1631606"/>
              <a:chExt cx="5599236" cy="1794172"/>
            </a:xfrm>
          </p:grpSpPr>
          <p:grpSp>
            <p:nvGrpSpPr>
              <p:cNvPr id="596" name="Google Shape;596;p56"/>
              <p:cNvGrpSpPr/>
              <p:nvPr/>
            </p:nvGrpSpPr>
            <p:grpSpPr>
              <a:xfrm>
                <a:off x="1772413" y="1631606"/>
                <a:ext cx="5599236" cy="1794172"/>
                <a:chOff x="1004484" y="1480630"/>
                <a:chExt cx="6476100" cy="2266800"/>
              </a:xfrm>
            </p:grpSpPr>
            <p:sp>
              <p:nvSpPr>
                <p:cNvPr id="597" name="Google Shape;597;p56"/>
                <p:cNvSpPr/>
                <p:nvPr/>
              </p:nvSpPr>
              <p:spPr>
                <a:xfrm>
                  <a:off x="1004484" y="1480630"/>
                  <a:ext cx="6476100" cy="22668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56"/>
                <p:cNvSpPr/>
                <p:nvPr/>
              </p:nvSpPr>
              <p:spPr>
                <a:xfrm>
                  <a:off x="13198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56"/>
                <p:cNvSpPr/>
                <p:nvPr/>
              </p:nvSpPr>
              <p:spPr>
                <a:xfrm>
                  <a:off x="25133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56"/>
                <p:cNvSpPr/>
                <p:nvPr/>
              </p:nvSpPr>
              <p:spPr>
                <a:xfrm>
                  <a:off x="22448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56"/>
                <p:cNvSpPr/>
                <p:nvPr/>
              </p:nvSpPr>
              <p:spPr>
                <a:xfrm>
                  <a:off x="16095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56"/>
                <p:cNvSpPr/>
                <p:nvPr/>
              </p:nvSpPr>
              <p:spPr>
                <a:xfrm>
                  <a:off x="2781777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56"/>
                <p:cNvSpPr/>
                <p:nvPr/>
              </p:nvSpPr>
              <p:spPr>
                <a:xfrm>
                  <a:off x="197635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56"/>
                <p:cNvSpPr/>
                <p:nvPr/>
              </p:nvSpPr>
              <p:spPr>
                <a:xfrm>
                  <a:off x="6199450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56"/>
                <p:cNvSpPr/>
                <p:nvPr/>
              </p:nvSpPr>
              <p:spPr>
                <a:xfrm>
                  <a:off x="5618000" y="153205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56"/>
                <p:cNvSpPr/>
                <p:nvPr/>
              </p:nvSpPr>
              <p:spPr>
                <a:xfrm>
                  <a:off x="7057875" y="153205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56"/>
                <p:cNvSpPr/>
                <p:nvPr/>
              </p:nvSpPr>
              <p:spPr>
                <a:xfrm>
                  <a:off x="6570750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56"/>
                <p:cNvSpPr/>
                <p:nvPr/>
              </p:nvSpPr>
              <p:spPr>
                <a:xfrm>
                  <a:off x="5886475" y="160590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56"/>
                <p:cNvSpPr/>
                <p:nvPr/>
              </p:nvSpPr>
              <p:spPr>
                <a:xfrm>
                  <a:off x="6814313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10" name="Google Shape;610;p56"/>
              <p:cNvCxnSpPr/>
              <p:nvPr/>
            </p:nvCxnSpPr>
            <p:spPr>
              <a:xfrm flipH="1" rot="10800000">
                <a:off x="1886400" y="1758450"/>
                <a:ext cx="5426700" cy="1557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611" name="Google Shape;611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64013" y="3680955"/>
              <a:ext cx="6416052" cy="109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56"/>
            <p:cNvSpPr/>
            <p:nvPr/>
          </p:nvSpPr>
          <p:spPr>
            <a:xfrm>
              <a:off x="4491359" y="1691680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85513" y="2713950"/>
              <a:ext cx="2295525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71644" y="3425775"/>
              <a:ext cx="418550" cy="302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17" name="Google Shape;617;p56"/>
            <p:cNvCxnSpPr/>
            <p:nvPr/>
          </p:nvCxnSpPr>
          <p:spPr>
            <a:xfrm flipH="1" rot="10800000">
              <a:off x="1854400" y="1762925"/>
              <a:ext cx="5433300" cy="1556700"/>
            </a:xfrm>
            <a:prstGeom prst="curvedConnector3">
              <a:avLst>
                <a:gd fmla="val 50901" name="adj1"/>
              </a:avLst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618" name="Google Shape;618;p56"/>
          <p:cNvSpPr txBox="1"/>
          <p:nvPr/>
        </p:nvSpPr>
        <p:spPr>
          <a:xfrm>
            <a:off x="962063" y="20564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모델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9" name="Google Shape;619;p56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예측한 Bernoulli Distribution으로 Decision Boundary를 찾는다.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0" name="Google Shape;620;p56"/>
          <p:cNvSpPr txBox="1"/>
          <p:nvPr/>
        </p:nvSpPr>
        <p:spPr>
          <a:xfrm>
            <a:off x="5121300" y="1645625"/>
            <a:ext cx="3905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각 데이터의 class는 이미 구분되어 있다.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951" y="3093948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951" y="3553017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951" y="4042808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7"/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7"/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7"/>
          <p:cNvSpPr/>
          <p:nvPr/>
        </p:nvSpPr>
        <p:spPr>
          <a:xfrm>
            <a:off x="5296375" y="4004866"/>
            <a:ext cx="418500" cy="2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7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데이터로부터 Multiclass를 구분할 수 있을까?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6" name="Google Shape;636;p57"/>
          <p:cNvSpPr txBox="1"/>
          <p:nvPr/>
        </p:nvSpPr>
        <p:spPr>
          <a:xfrm>
            <a:off x="7115150" y="2246700"/>
            <a:ext cx="5343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b="1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5354375" y="4043316"/>
            <a:ext cx="418500" cy="2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5600" y="1894816"/>
            <a:ext cx="2260987" cy="292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8"/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8"/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58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Softmax activation을 이용해 Categorical Distribution을 출력할 수 있다.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Softmax activation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5" name="Google Shape;6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017725"/>
            <a:ext cx="8344450" cy="370412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9"/>
          <p:cNvSpPr txBox="1"/>
          <p:nvPr/>
        </p:nvSpPr>
        <p:spPr>
          <a:xfrm>
            <a:off x="5863500" y="2862700"/>
            <a:ext cx="3280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결과 값의 합이 1 (확률)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2" name="Google Shape;662;p60"/>
          <p:cNvSpPr/>
          <p:nvPr/>
        </p:nvSpPr>
        <p:spPr>
          <a:xfrm>
            <a:off x="5354375" y="4043316"/>
            <a:ext cx="418500" cy="2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5600" y="1894816"/>
            <a:ext cx="2260987" cy="292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0"/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0"/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0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Softmax activation을 이용해 Categorical Distribution을 출력할 수 있다.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5" name="Google Shape;67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325" y="1149875"/>
            <a:ext cx="2715200" cy="3507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6" name="Google Shape;676;p61"/>
          <p:cNvGraphicFramePr/>
          <p:nvPr/>
        </p:nvGraphicFramePr>
        <p:xfrm>
          <a:off x="7465750" y="299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{5E18998B-37FE-41E0-829E-B3336ABA7F0D}</a:tableStyleId>
              </a:tblPr>
              <a:tblGrid>
                <a:gridCol w="382850"/>
              </a:tblGrid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0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0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7" name="Google Shape;677;p61"/>
          <p:cNvGraphicFramePr/>
          <p:nvPr/>
        </p:nvGraphicFramePr>
        <p:xfrm>
          <a:off x="7848600" y="299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{5E18998B-37FE-41E0-829E-B3336ABA7F0D}</a:tableStyleId>
              </a:tblPr>
              <a:tblGrid>
                <a:gridCol w="645575"/>
              </a:tblGrid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다람쥐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고양이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강아지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78" name="Google Shape;67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75" y="2917287"/>
            <a:ext cx="1697775" cy="12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1"/>
          <p:cNvSpPr/>
          <p:nvPr/>
        </p:nvSpPr>
        <p:spPr>
          <a:xfrm>
            <a:off x="2053625" y="3622322"/>
            <a:ext cx="2763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525" y="1081325"/>
            <a:ext cx="3339038" cy="17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1"/>
          <p:cNvSpPr txBox="1"/>
          <p:nvPr/>
        </p:nvSpPr>
        <p:spPr>
          <a:xfrm>
            <a:off x="7045200" y="4312421"/>
            <a:ext cx="12285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1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1"/>
          <p:cNvSpPr/>
          <p:nvPr/>
        </p:nvSpPr>
        <p:spPr>
          <a:xfrm>
            <a:off x="5987175" y="2900800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7373" y="3546126"/>
            <a:ext cx="1689908" cy="17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p61"/>
          <p:cNvCxnSpPr/>
          <p:nvPr/>
        </p:nvCxnSpPr>
        <p:spPr>
          <a:xfrm flipH="1" rot="10800000">
            <a:off x="4758675" y="3744625"/>
            <a:ext cx="903000" cy="7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5" name="Google Shape;685;p61"/>
          <p:cNvCxnSpPr/>
          <p:nvPr/>
        </p:nvCxnSpPr>
        <p:spPr>
          <a:xfrm rot="10800000">
            <a:off x="6734725" y="3818725"/>
            <a:ext cx="6660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86" name="Google Shape;686;p61"/>
          <p:cNvPicPr preferRelativeResize="0"/>
          <p:nvPr/>
        </p:nvPicPr>
        <p:blipFill rotWithShape="1">
          <a:blip r:embed="rId7">
            <a:alphaModFix/>
          </a:blip>
          <a:srcRect b="0" l="49505" r="0" t="11621"/>
          <a:stretch/>
        </p:blipFill>
        <p:spPr>
          <a:xfrm>
            <a:off x="5508075" y="3947675"/>
            <a:ext cx="1228500" cy="106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2" name="Google Shape;6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198" cy="309228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2"/>
          <p:cNvSpPr txBox="1"/>
          <p:nvPr/>
        </p:nvSpPr>
        <p:spPr>
          <a:xfrm>
            <a:off x="0" y="4859150"/>
            <a:ext cx="7533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https://leonardoaraujosantos.gitbooks.io/artificial-inteligence/content/neural_networks.html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698" name="Google Shape;69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699" name="Google Shape;69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3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3"/>
          <p:cNvSpPr txBox="1"/>
          <p:nvPr/>
        </p:nvSpPr>
        <p:spPr>
          <a:xfrm>
            <a:off x="5374500" y="1240475"/>
            <a:ext cx="34578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 layer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입력받는 layer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노드당 1차원 벡터로 입력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hidden layers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hidden layers의 크기로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Network size가 결정 됨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 layer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원하는 형태로 데이터 출력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2" name="Google Shape;70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707" name="Google Shape;70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708" name="Google Shape;70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4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0" name="Google Shape;710;p64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1" name="Google Shape;711;p64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2" name="Google Shape;712;p64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3" name="Google Shape;713;p64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4" name="Google Shape;714;p64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64"/>
          <p:cNvSpPr/>
          <p:nvPr/>
        </p:nvSpPr>
        <p:spPr>
          <a:xfrm>
            <a:off x="2281333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16" name="Google Shape;716;p64"/>
          <p:cNvCxnSpPr/>
          <p:nvPr/>
        </p:nvCxnSpPr>
        <p:spPr>
          <a:xfrm>
            <a:off x="1628703" y="1760420"/>
            <a:ext cx="640800" cy="3351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17" name="Google Shape;717;p64"/>
          <p:cNvCxnSpPr/>
          <p:nvPr/>
        </p:nvCxnSpPr>
        <p:spPr>
          <a:xfrm flipH="1" rot="10800000">
            <a:off x="1644600" y="2166811"/>
            <a:ext cx="617700" cy="12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18" name="Google Shape;718;p64"/>
          <p:cNvCxnSpPr/>
          <p:nvPr/>
        </p:nvCxnSpPr>
        <p:spPr>
          <a:xfrm flipH="1" rot="10800000">
            <a:off x="1625549" y="2251917"/>
            <a:ext cx="646500" cy="3255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19" name="Google Shape;719;p64"/>
          <p:cNvCxnSpPr/>
          <p:nvPr/>
        </p:nvCxnSpPr>
        <p:spPr>
          <a:xfrm flipH="1" rot="10800000">
            <a:off x="1592459" y="2295443"/>
            <a:ext cx="717300" cy="7233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20" name="Google Shape;720;p64"/>
          <p:cNvCxnSpPr/>
          <p:nvPr/>
        </p:nvCxnSpPr>
        <p:spPr>
          <a:xfrm flipH="1" rot="10800000">
            <a:off x="1565596" y="2316741"/>
            <a:ext cx="771300" cy="11700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21" name="Google Shape;721;p64"/>
          <p:cNvCxnSpPr/>
          <p:nvPr/>
        </p:nvCxnSpPr>
        <p:spPr>
          <a:xfrm flipH="1" rot="10800000">
            <a:off x="1544327" y="2326813"/>
            <a:ext cx="814500" cy="16353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22" name="Google Shape;722;p64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723" name="Google Shape;72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7652" y="4429572"/>
            <a:ext cx="271463" cy="2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4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730" name="Google Shape;7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731" name="Google Shape;73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5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3" name="Google Shape;733;p65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" name="Google Shape;734;p65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" name="Google Shape;735;p65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65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7" name="Google Shape;737;p65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8" name="Google Shape;738;p65"/>
          <p:cNvSpPr/>
          <p:nvPr/>
        </p:nvSpPr>
        <p:spPr>
          <a:xfrm>
            <a:off x="2281150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39" name="Google Shape;739;p65"/>
          <p:cNvCxnSpPr/>
          <p:nvPr/>
        </p:nvCxnSpPr>
        <p:spPr>
          <a:xfrm>
            <a:off x="1585741" y="1808954"/>
            <a:ext cx="723900" cy="7248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0" name="Google Shape;740;p65"/>
          <p:cNvCxnSpPr/>
          <p:nvPr/>
        </p:nvCxnSpPr>
        <p:spPr>
          <a:xfrm flipH="1" rot="10800000">
            <a:off x="1642332" y="2656607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1" name="Google Shape;741;p65"/>
          <p:cNvCxnSpPr/>
          <p:nvPr/>
        </p:nvCxnSpPr>
        <p:spPr>
          <a:xfrm>
            <a:off x="1620690" y="2251921"/>
            <a:ext cx="656700" cy="3327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2" name="Google Shape;742;p65"/>
          <p:cNvCxnSpPr/>
          <p:nvPr/>
        </p:nvCxnSpPr>
        <p:spPr>
          <a:xfrm flipH="1" rot="10800000">
            <a:off x="1624214" y="2738471"/>
            <a:ext cx="657000" cy="3336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3" name="Google Shape;743;p65"/>
          <p:cNvCxnSpPr/>
          <p:nvPr/>
        </p:nvCxnSpPr>
        <p:spPr>
          <a:xfrm flipH="1" rot="10800000">
            <a:off x="1591746" y="2786127"/>
            <a:ext cx="722700" cy="7305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4" name="Google Shape;744;p65"/>
          <p:cNvCxnSpPr/>
          <p:nvPr/>
        </p:nvCxnSpPr>
        <p:spPr>
          <a:xfrm flipH="1" rot="10800000">
            <a:off x="1562887" y="2805121"/>
            <a:ext cx="780300" cy="11682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45" name="Google Shape;745;p65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746" name="Google Shape;74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513" y="4429125"/>
            <a:ext cx="276225" cy="2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5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753" name="Google Shape;75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754" name="Google Shape;75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6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Google Shape;756;p66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7" name="Google Shape;757;p66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8" name="Google Shape;758;p66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66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0" name="Google Shape;760;p66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1" name="Google Shape;761;p66"/>
          <p:cNvSpPr/>
          <p:nvPr/>
        </p:nvSpPr>
        <p:spPr>
          <a:xfrm>
            <a:off x="2283168" y="298646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62" name="Google Shape;762;p66"/>
          <p:cNvCxnSpPr/>
          <p:nvPr/>
        </p:nvCxnSpPr>
        <p:spPr>
          <a:xfrm>
            <a:off x="1566249" y="1829013"/>
            <a:ext cx="767400" cy="11667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3" name="Google Shape;763;p66"/>
          <p:cNvCxnSpPr/>
          <p:nvPr/>
        </p:nvCxnSpPr>
        <p:spPr>
          <a:xfrm flipH="1" rot="10800000">
            <a:off x="1634105" y="3146807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4" name="Google Shape;764;p66"/>
          <p:cNvCxnSpPr/>
          <p:nvPr/>
        </p:nvCxnSpPr>
        <p:spPr>
          <a:xfrm>
            <a:off x="1583157" y="2295606"/>
            <a:ext cx="726600" cy="7239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5" name="Google Shape;765;p66"/>
          <p:cNvCxnSpPr/>
          <p:nvPr/>
        </p:nvCxnSpPr>
        <p:spPr>
          <a:xfrm>
            <a:off x="1620588" y="2738021"/>
            <a:ext cx="651300" cy="3324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6" name="Google Shape;766;p66"/>
          <p:cNvCxnSpPr/>
          <p:nvPr/>
        </p:nvCxnSpPr>
        <p:spPr>
          <a:xfrm flipH="1" rot="10800000">
            <a:off x="1619250" y="3229088"/>
            <a:ext cx="662100" cy="3285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7" name="Google Shape;767;p66"/>
          <p:cNvCxnSpPr/>
          <p:nvPr/>
        </p:nvCxnSpPr>
        <p:spPr>
          <a:xfrm flipH="1" rot="10800000">
            <a:off x="1585540" y="3281889"/>
            <a:ext cx="724500" cy="7245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68" name="Google Shape;768;p66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769" name="Google Shape;76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9275" y="4429125"/>
            <a:ext cx="276225" cy="2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6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776" name="Google Shape;77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777" name="Google Shape;77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7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9" name="Google Shape;779;p67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0" name="Google Shape;780;p67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1" name="Google Shape;781;p67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2" name="Google Shape;782;p67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3" name="Google Shape;783;p67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84" name="Google Shape;784;p67"/>
          <p:cNvCxnSpPr/>
          <p:nvPr/>
        </p:nvCxnSpPr>
        <p:spPr>
          <a:xfrm>
            <a:off x="1561486" y="2320334"/>
            <a:ext cx="767400" cy="11667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5" name="Google Shape;785;p67"/>
          <p:cNvCxnSpPr/>
          <p:nvPr/>
        </p:nvCxnSpPr>
        <p:spPr>
          <a:xfrm flipH="1" rot="10800000">
            <a:off x="1632664" y="3637004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6" name="Google Shape;786;p67"/>
          <p:cNvCxnSpPr/>
          <p:nvPr/>
        </p:nvCxnSpPr>
        <p:spPr>
          <a:xfrm>
            <a:off x="1585837" y="2789408"/>
            <a:ext cx="726600" cy="7239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7" name="Google Shape;787;p67"/>
          <p:cNvCxnSpPr/>
          <p:nvPr/>
        </p:nvCxnSpPr>
        <p:spPr>
          <a:xfrm>
            <a:off x="1622015" y="3230171"/>
            <a:ext cx="651300" cy="3324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8" name="Google Shape;788;p67"/>
          <p:cNvCxnSpPr/>
          <p:nvPr/>
        </p:nvCxnSpPr>
        <p:spPr>
          <a:xfrm flipH="1" rot="10800000">
            <a:off x="1616616" y="3724841"/>
            <a:ext cx="662100" cy="3285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9" name="Google Shape;789;p67"/>
          <p:cNvCxnSpPr/>
          <p:nvPr/>
        </p:nvCxnSpPr>
        <p:spPr>
          <a:xfrm>
            <a:off x="1542513" y="1843168"/>
            <a:ext cx="815100" cy="16335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90" name="Google Shape;790;p67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7"/>
          <p:cNvSpPr/>
          <p:nvPr/>
        </p:nvSpPr>
        <p:spPr>
          <a:xfrm>
            <a:off x="2281150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792" name="Google Shape;79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9275" y="4429125"/>
            <a:ext cx="27622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7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799" name="Google Shape;79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800" name="Google Shape;80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1" name="Google Shape;801;p68"/>
          <p:cNvCxnSpPr/>
          <p:nvPr/>
        </p:nvCxnSpPr>
        <p:spPr>
          <a:xfrm>
            <a:off x="1561486" y="2320334"/>
            <a:ext cx="767400" cy="11667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2" name="Google Shape;802;p68"/>
          <p:cNvCxnSpPr/>
          <p:nvPr/>
        </p:nvCxnSpPr>
        <p:spPr>
          <a:xfrm flipH="1" rot="10800000">
            <a:off x="1632664" y="3637004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3" name="Google Shape;803;p68"/>
          <p:cNvCxnSpPr/>
          <p:nvPr/>
        </p:nvCxnSpPr>
        <p:spPr>
          <a:xfrm>
            <a:off x="1585837" y="2789408"/>
            <a:ext cx="726600" cy="7239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4" name="Google Shape;804;p68"/>
          <p:cNvCxnSpPr/>
          <p:nvPr/>
        </p:nvCxnSpPr>
        <p:spPr>
          <a:xfrm>
            <a:off x="1622015" y="3230171"/>
            <a:ext cx="651300" cy="3324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5" name="Google Shape;805;p68"/>
          <p:cNvCxnSpPr/>
          <p:nvPr/>
        </p:nvCxnSpPr>
        <p:spPr>
          <a:xfrm flipH="1" rot="10800000">
            <a:off x="1616616" y="3724841"/>
            <a:ext cx="662100" cy="3285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6" name="Google Shape;806;p68"/>
          <p:cNvCxnSpPr/>
          <p:nvPr/>
        </p:nvCxnSpPr>
        <p:spPr>
          <a:xfrm>
            <a:off x="1542513" y="1843168"/>
            <a:ext cx="815100" cy="16335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07" name="Google Shape;807;p68"/>
          <p:cNvSpPr txBox="1"/>
          <p:nvPr/>
        </p:nvSpPr>
        <p:spPr>
          <a:xfrm>
            <a:off x="2067704" y="4400997"/>
            <a:ext cx="804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matrix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p68"/>
          <p:cNvCxnSpPr/>
          <p:nvPr/>
        </p:nvCxnSpPr>
        <p:spPr>
          <a:xfrm>
            <a:off x="1566249" y="1829013"/>
            <a:ext cx="767400" cy="11667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9" name="Google Shape;809;p68"/>
          <p:cNvCxnSpPr/>
          <p:nvPr/>
        </p:nvCxnSpPr>
        <p:spPr>
          <a:xfrm flipH="1" rot="10800000">
            <a:off x="1634105" y="3146807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0" name="Google Shape;810;p68"/>
          <p:cNvCxnSpPr/>
          <p:nvPr/>
        </p:nvCxnSpPr>
        <p:spPr>
          <a:xfrm>
            <a:off x="1583157" y="2295606"/>
            <a:ext cx="726600" cy="7239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1" name="Google Shape;811;p68"/>
          <p:cNvCxnSpPr/>
          <p:nvPr/>
        </p:nvCxnSpPr>
        <p:spPr>
          <a:xfrm>
            <a:off x="1620588" y="2738021"/>
            <a:ext cx="651300" cy="3324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2" name="Google Shape;812;p68"/>
          <p:cNvCxnSpPr/>
          <p:nvPr/>
        </p:nvCxnSpPr>
        <p:spPr>
          <a:xfrm flipH="1" rot="10800000">
            <a:off x="1619250" y="3229088"/>
            <a:ext cx="662100" cy="3285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3" name="Google Shape;813;p68"/>
          <p:cNvCxnSpPr/>
          <p:nvPr/>
        </p:nvCxnSpPr>
        <p:spPr>
          <a:xfrm flipH="1" rot="10800000">
            <a:off x="1585540" y="3281889"/>
            <a:ext cx="724500" cy="7245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4" name="Google Shape;814;p68"/>
          <p:cNvCxnSpPr/>
          <p:nvPr/>
        </p:nvCxnSpPr>
        <p:spPr>
          <a:xfrm>
            <a:off x="1585741" y="1808954"/>
            <a:ext cx="723900" cy="7248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5" name="Google Shape;815;p68"/>
          <p:cNvCxnSpPr/>
          <p:nvPr/>
        </p:nvCxnSpPr>
        <p:spPr>
          <a:xfrm flipH="1" rot="10800000">
            <a:off x="1642332" y="2656607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6" name="Google Shape;816;p68"/>
          <p:cNvCxnSpPr/>
          <p:nvPr/>
        </p:nvCxnSpPr>
        <p:spPr>
          <a:xfrm>
            <a:off x="1620690" y="2251921"/>
            <a:ext cx="656700" cy="3327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7" name="Google Shape;817;p68"/>
          <p:cNvCxnSpPr/>
          <p:nvPr/>
        </p:nvCxnSpPr>
        <p:spPr>
          <a:xfrm flipH="1" rot="10800000">
            <a:off x="1624214" y="2738471"/>
            <a:ext cx="657000" cy="3336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8" name="Google Shape;818;p68"/>
          <p:cNvCxnSpPr/>
          <p:nvPr/>
        </p:nvCxnSpPr>
        <p:spPr>
          <a:xfrm flipH="1" rot="10800000">
            <a:off x="1591746" y="2786127"/>
            <a:ext cx="722700" cy="7305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9" name="Google Shape;819;p68"/>
          <p:cNvCxnSpPr/>
          <p:nvPr/>
        </p:nvCxnSpPr>
        <p:spPr>
          <a:xfrm flipH="1" rot="10800000">
            <a:off x="1562887" y="2805121"/>
            <a:ext cx="780300" cy="11682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20" name="Google Shape;820;p68"/>
          <p:cNvCxnSpPr/>
          <p:nvPr/>
        </p:nvCxnSpPr>
        <p:spPr>
          <a:xfrm>
            <a:off x="1628703" y="1760420"/>
            <a:ext cx="640800" cy="3351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21" name="Google Shape;821;p68"/>
          <p:cNvCxnSpPr/>
          <p:nvPr/>
        </p:nvCxnSpPr>
        <p:spPr>
          <a:xfrm flipH="1" rot="10800000">
            <a:off x="1644600" y="2166811"/>
            <a:ext cx="617700" cy="12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22" name="Google Shape;822;p68"/>
          <p:cNvCxnSpPr/>
          <p:nvPr/>
        </p:nvCxnSpPr>
        <p:spPr>
          <a:xfrm flipH="1" rot="10800000">
            <a:off x="1625549" y="2251917"/>
            <a:ext cx="646500" cy="3255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23" name="Google Shape;823;p68"/>
          <p:cNvCxnSpPr/>
          <p:nvPr/>
        </p:nvCxnSpPr>
        <p:spPr>
          <a:xfrm flipH="1" rot="10800000">
            <a:off x="1592459" y="2295443"/>
            <a:ext cx="717300" cy="7233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24" name="Google Shape;824;p68"/>
          <p:cNvCxnSpPr/>
          <p:nvPr/>
        </p:nvCxnSpPr>
        <p:spPr>
          <a:xfrm flipH="1" rot="10800000">
            <a:off x="1565596" y="2316741"/>
            <a:ext cx="771300" cy="11700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25" name="Google Shape;825;p68"/>
          <p:cNvCxnSpPr/>
          <p:nvPr/>
        </p:nvCxnSpPr>
        <p:spPr>
          <a:xfrm flipH="1" rot="10800000">
            <a:off x="1544327" y="2326813"/>
            <a:ext cx="814500" cy="16353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26" name="Google Shape;826;p68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7" name="Google Shape;827;p68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8" name="Google Shape;828;p68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9" name="Google Shape;829;p68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0" name="Google Shape;830;p68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1" name="Google Shape;831;p68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2" name="Google Shape;832;p68"/>
          <p:cNvSpPr/>
          <p:nvPr/>
        </p:nvSpPr>
        <p:spPr>
          <a:xfrm>
            <a:off x="2283168" y="298646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2F9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3" name="Google Shape;833;p68"/>
          <p:cNvSpPr/>
          <p:nvPr/>
        </p:nvSpPr>
        <p:spPr>
          <a:xfrm>
            <a:off x="2281333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2F9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4" name="Google Shape;834;p68"/>
          <p:cNvSpPr/>
          <p:nvPr/>
        </p:nvSpPr>
        <p:spPr>
          <a:xfrm>
            <a:off x="2281150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2F9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5" name="Google Shape;835;p68"/>
          <p:cNvSpPr/>
          <p:nvPr/>
        </p:nvSpPr>
        <p:spPr>
          <a:xfrm>
            <a:off x="2281150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2F9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836" name="Google Shape;83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223" y="4524004"/>
            <a:ext cx="133350" cy="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8"/>
          <p:cNvSpPr txBox="1"/>
          <p:nvPr/>
        </p:nvSpPr>
        <p:spPr>
          <a:xfrm>
            <a:off x="855192" y="4396689"/>
            <a:ext cx="809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68"/>
          <p:cNvSpPr txBox="1"/>
          <p:nvPr/>
        </p:nvSpPr>
        <p:spPr>
          <a:xfrm>
            <a:off x="3098825" y="4400550"/>
            <a:ext cx="8727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vector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839" name="Google Shape;83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0" y="4468852"/>
            <a:ext cx="13335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40" name="Google Shape;840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4038" y="4471988"/>
            <a:ext cx="261938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41" name="Google Shape;841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50008" y="4459710"/>
            <a:ext cx="1838324" cy="233363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8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848" name="Google Shape;84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Google Shape;849;p69"/>
          <p:cNvCxnSpPr/>
          <p:nvPr/>
        </p:nvCxnSpPr>
        <p:spPr>
          <a:xfrm>
            <a:off x="3562015" y="2280311"/>
            <a:ext cx="690900" cy="515400"/>
          </a:xfrm>
          <a:prstGeom prst="straightConnector1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0" name="Google Shape;850;p69"/>
          <p:cNvCxnSpPr/>
          <p:nvPr/>
        </p:nvCxnSpPr>
        <p:spPr>
          <a:xfrm>
            <a:off x="3600849" y="2905185"/>
            <a:ext cx="613800" cy="0"/>
          </a:xfrm>
          <a:prstGeom prst="straightConnector1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1" name="Google Shape;851;p69"/>
          <p:cNvCxnSpPr/>
          <p:nvPr/>
        </p:nvCxnSpPr>
        <p:spPr>
          <a:xfrm flipH="1" rot="10800000">
            <a:off x="3563335" y="3009843"/>
            <a:ext cx="688200" cy="517200"/>
          </a:xfrm>
          <a:prstGeom prst="straightConnector1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52" name="Google Shape;852;p69"/>
          <p:cNvSpPr/>
          <p:nvPr/>
        </p:nvSpPr>
        <p:spPr>
          <a:xfrm>
            <a:off x="3258852" y="2745581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3" name="Google Shape;853;p69"/>
          <p:cNvSpPr/>
          <p:nvPr/>
        </p:nvSpPr>
        <p:spPr>
          <a:xfrm>
            <a:off x="3258852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4" name="Google Shape;854;p69"/>
          <p:cNvSpPr/>
          <p:nvPr/>
        </p:nvSpPr>
        <p:spPr>
          <a:xfrm>
            <a:off x="3258852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5" name="Google Shape;855;p69"/>
          <p:cNvSpPr/>
          <p:nvPr/>
        </p:nvSpPr>
        <p:spPr>
          <a:xfrm>
            <a:off x="4233974" y="2745581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219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6" name="Google Shape;856;p69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862" name="Google Shape;8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63" name="Google Shape;86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375" y="1287742"/>
            <a:ext cx="4524376" cy="648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64" name="Google Shape;86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1250" y="2952750"/>
            <a:ext cx="1487630" cy="4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70"/>
          <p:cNvSpPr txBox="1"/>
          <p:nvPr/>
        </p:nvSpPr>
        <p:spPr>
          <a:xfrm>
            <a:off x="6000750" y="2284438"/>
            <a:ext cx="2045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function: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 function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0"/>
          <p:cNvSpPr/>
          <p:nvPr/>
        </p:nvSpPr>
        <p:spPr>
          <a:xfrm>
            <a:off x="5792063" y="2206325"/>
            <a:ext cx="2286000" cy="13335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0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Activation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4" name="Google Shape;87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263" y="1017725"/>
            <a:ext cx="7375478" cy="35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67" y="0"/>
            <a:ext cx="55438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Step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85" name="Google Shape;88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88" y="1198025"/>
            <a:ext cx="7870825" cy="345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Sigmoid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91" name="Google Shape;89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50" y="1128750"/>
            <a:ext cx="8332461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50" y="941525"/>
            <a:ext cx="787368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Sigmoid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output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0" name="Google Shape;10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75" y="1081300"/>
            <a:ext cx="81290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Zero-centered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3" name="Google Shape;90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325" y="1170125"/>
            <a:ext cx="4929358" cy="34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Zero-centered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9" name="Google Shape;90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3" y="1017725"/>
            <a:ext cx="777688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850" y="1207125"/>
            <a:ext cx="8344453" cy="360218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Hyperbolic Tangent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413" y="1621575"/>
            <a:ext cx="7795976" cy="33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Hyperbolic Tangent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2" name="Google Shape;922;p79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Tanh 함수의 미분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650" y="1017725"/>
            <a:ext cx="8344449" cy="37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Rectified Linear Unit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150" y="1110900"/>
            <a:ext cx="8344451" cy="36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Dead ReLU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50" y="1246325"/>
            <a:ext cx="8344453" cy="3578712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Leaky ReLU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106550"/>
            <a:ext cx="8344450" cy="371478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ELU (Exponential Linear)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2" name="Google Shape;95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63" y="1017725"/>
            <a:ext cx="8481285" cy="33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4"/>
          <p:cNvSpPr/>
          <p:nvPr/>
        </p:nvSpPr>
        <p:spPr>
          <a:xfrm>
            <a:off x="5025100" y="1280325"/>
            <a:ext cx="3115800" cy="3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9" name="Google Shape;95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825" y="1054725"/>
            <a:ext cx="6008849" cy="3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5"/>
          <p:cNvPicPr preferRelativeResize="0"/>
          <p:nvPr/>
        </p:nvPicPr>
        <p:blipFill rotWithShape="1">
          <a:blip r:embed="rId4">
            <a:alphaModFix/>
          </a:blip>
          <a:srcRect b="0" l="0" r="0" t="12165"/>
          <a:stretch/>
        </p:blipFill>
        <p:spPr>
          <a:xfrm>
            <a:off x="5339075" y="1090925"/>
            <a:ext cx="3652524" cy="13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85"/>
          <p:cNvSpPr txBox="1"/>
          <p:nvPr/>
        </p:nvSpPr>
        <p:spPr>
          <a:xfrm>
            <a:off x="5742950" y="2415300"/>
            <a:ext cx="327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임의의 Convex 함수를 근사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2" name="Google Shape;962;p85"/>
          <p:cNvSpPr txBox="1"/>
          <p:nvPr/>
        </p:nvSpPr>
        <p:spPr>
          <a:xfrm>
            <a:off x="4769225" y="3455825"/>
            <a:ext cx="4252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비교할 파라미터가 많아져 연산량 증가로 잘 사용하지 않는다.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이진분류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450" y="1093925"/>
            <a:ext cx="8170374" cy="3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Summary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8" name="Google Shape;968;p86"/>
          <p:cNvSpPr txBox="1"/>
          <p:nvPr/>
        </p:nvSpPr>
        <p:spPr>
          <a:xfrm>
            <a:off x="636450" y="1161925"/>
            <a:ext cx="7741200" cy="3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먼저 </a:t>
            </a:r>
            <a:r>
              <a:rPr b="0" i="0" lang="ko" sz="1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사용하자.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" sz="19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Leaky ReLU, ELU, Maxout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등이 있지만,</a:t>
            </a:r>
            <a:b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많이 사용되는 activation 함수는 </a:t>
            </a:r>
            <a:r>
              <a:rPr b="0" i="0" lang="ko" sz="1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이다.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 사용할 순 있지만 큰 기대는 하지 않는게 좋다.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사용을 자제하자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4" name="Google Shape;974;p87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5" name="Google Shape;97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8520599" cy="36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1" name="Google Shape;981;p88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Google Shape;98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825" y="1130875"/>
            <a:ext cx="7470349" cy="372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25" y="1403725"/>
            <a:ext cx="4816700" cy="3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89" name="Google Shape;98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6923" y="1545025"/>
            <a:ext cx="3868451" cy="1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89"/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6" name="Google Shape;996;p90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90"/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98" name="Google Shape;99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01" y="1475950"/>
            <a:ext cx="8819000" cy="31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7952" y="1513229"/>
            <a:ext cx="2929651" cy="1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90"/>
          <p:cNvSpPr/>
          <p:nvPr/>
        </p:nvSpPr>
        <p:spPr>
          <a:xfrm>
            <a:off x="5350725" y="3981575"/>
            <a:ext cx="3537600" cy="3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90"/>
          <p:cNvSpPr txBox="1"/>
          <p:nvPr/>
        </p:nvSpPr>
        <p:spPr>
          <a:xfrm>
            <a:off x="5646200" y="3023875"/>
            <a:ext cx="31860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Label값과 모델 예측값으로 Loss 계산 후 전파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2" name="Google Shape;1002;p90"/>
          <p:cNvSpPr/>
          <p:nvPr/>
        </p:nvSpPr>
        <p:spPr>
          <a:xfrm>
            <a:off x="4572000" y="2838775"/>
            <a:ext cx="1563300" cy="27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합성 함수 미분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8" name="Google Shape;1008;p91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838" y="1093925"/>
            <a:ext cx="7322324" cy="37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5" name="Google Shape;1015;p92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6" name="Google Shape;101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00" y="1088450"/>
            <a:ext cx="8774542" cy="349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2" name="Google Shape;1022;p93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051" y="1329263"/>
            <a:ext cx="6062191" cy="2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9" name="Google Shape;1029;p94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954" y="1433373"/>
            <a:ext cx="6460999" cy="30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5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6" name="Google Shape;103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37" name="Google Shape;103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8337551" cy="377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